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5"/>
  </p:notesMasterIdLst>
  <p:sldIdLst>
    <p:sldId id="256" r:id="rId2"/>
    <p:sldId id="1458" r:id="rId3"/>
    <p:sldId id="1511" r:id="rId4"/>
    <p:sldId id="1521" r:id="rId5"/>
    <p:sldId id="1518" r:id="rId6"/>
    <p:sldId id="1512" r:id="rId7"/>
    <p:sldId id="1522" r:id="rId8"/>
    <p:sldId id="1519" r:id="rId9"/>
    <p:sldId id="1513" r:id="rId10"/>
    <p:sldId id="1523" r:id="rId11"/>
    <p:sldId id="1520" r:id="rId12"/>
    <p:sldId id="1501" r:id="rId13"/>
    <p:sldId id="1490" r:id="rId14"/>
    <p:sldId id="1459" r:id="rId15"/>
    <p:sldId id="1515" r:id="rId16"/>
    <p:sldId id="1514" r:id="rId17"/>
    <p:sldId id="1516" r:id="rId18"/>
    <p:sldId id="1460" r:id="rId19"/>
    <p:sldId id="1461" r:id="rId20"/>
    <p:sldId id="1517" r:id="rId21"/>
    <p:sldId id="1509" r:id="rId22"/>
    <p:sldId id="1510" r:id="rId23"/>
    <p:sldId id="1485" r:id="rId24"/>
  </p:sldIdLst>
  <p:sldSz cx="12192000" cy="6858000"/>
  <p:notesSz cx="6858000" cy="9144000"/>
  <p:custDataLst>
    <p:tags r:id="rId2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8000"/>
    <a:srgbClr val="006600"/>
    <a:srgbClr val="008080"/>
    <a:srgbClr val="FF00FF"/>
    <a:srgbClr val="003300"/>
    <a:srgbClr val="9900FF"/>
    <a:srgbClr val="00CC99"/>
    <a:srgbClr val="66FF33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9" autoAdjust="0"/>
    <p:restoredTop sz="94455" autoAdjust="0"/>
  </p:normalViewPr>
  <p:slideViewPr>
    <p:cSldViewPr>
      <p:cViewPr>
        <p:scale>
          <a:sx n="60" d="100"/>
          <a:sy n="60" d="100"/>
        </p:scale>
        <p:origin x="-324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BC82C2-CBF5-4A27-8F5C-080DB1732BF0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88A20B-983F-4A23-8E29-917C9F92B8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EA4B-6B5E-4FE5-AA74-05B7D540E316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7B78-5393-48C8-A4CD-E39E50E70B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6217-488A-489F-9946-8D8BBED65320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2A5B3-9A27-44AD-9000-456487D59A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6105-018F-4E9F-9ABC-B840CE00ABDF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431E4-F013-4453-B08C-F9417DD79F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36A9-EDFF-4736-882A-406C6C93C207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8DE26-7334-405B-BCF0-EB63F885AA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0A49-3D0B-43CB-8263-9265C897C169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D39F-8502-4DAC-981D-59207D3F2B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54F7-D8C8-46FE-8818-5DCAD3BFBEF0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0468-AFDA-4B86-BBE9-E1B9E614EB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D4D2-083E-4E39-BE1B-082531DF0A0E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464FB-392B-4C35-B2DA-D168613A86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F03E-A0BB-40C3-9E1F-61D7204138D1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CCECB-B012-46CC-9F32-887929A35E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43B6-14B5-4B5C-81BF-6FDA523F5B72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8B01B-15B9-4CB8-A5FB-6080E38B5A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1136-9528-4024-91B4-BCE5E9C4E0AD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7D8E8-0F1E-405A-A3BD-1A12944225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8A85-B246-483C-85B2-424C1C43883A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41327-8522-434F-ADD3-C5A3399F3A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F7049-C182-4916-BC01-C1F8A4409296}" type="datetimeFigureOut">
              <a:rPr lang="ru-RU"/>
              <a:pPr>
                <a:defRPr/>
              </a:pPr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84A7E8D-57EB-4122-90E1-D3E5EDB675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8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11" Type="http://schemas.openxmlformats.org/officeDocument/2006/relationships/image" Target="../media/image16.png"/><Relationship Id="rId5" Type="http://schemas.openxmlformats.org/officeDocument/2006/relationships/audio" Target="../media/audio19.wav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audio18.wav"/><Relationship Id="rId9" Type="http://schemas.openxmlformats.org/officeDocument/2006/relationships/audio" Target="../media/audio22.wav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3.wav"/><Relationship Id="rId5" Type="http://schemas.openxmlformats.org/officeDocument/2006/relationships/audio" Target="../media/audio23.wav"/><Relationship Id="rId4" Type="http://schemas.openxmlformats.org/officeDocument/2006/relationships/audio" Target="../media/audio3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5.wav"/><Relationship Id="rId5" Type="http://schemas.openxmlformats.org/officeDocument/2006/relationships/audio" Target="../media/audio26.wav"/><Relationship Id="rId4" Type="http://schemas.openxmlformats.org/officeDocument/2006/relationships/audio" Target="../media/audio19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audio" Target="../media/audio3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1.wav"/><Relationship Id="rId5" Type="http://schemas.openxmlformats.org/officeDocument/2006/relationships/audio" Target="../media/audio40.wav"/><Relationship Id="rId4" Type="http://schemas.openxmlformats.org/officeDocument/2006/relationships/audio" Target="../media/audio3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1.wav"/><Relationship Id="rId5" Type="http://schemas.openxmlformats.org/officeDocument/2006/relationships/audio" Target="../media/audio43.wav"/><Relationship Id="rId4" Type="http://schemas.openxmlformats.org/officeDocument/2006/relationships/audio" Target="../media/audio39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2.png"/><Relationship Id="rId5" Type="http://schemas.openxmlformats.org/officeDocument/2006/relationships/audio" Target="../media/audio6.wav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2.png"/><Relationship Id="rId5" Type="http://schemas.openxmlformats.org/officeDocument/2006/relationships/audio" Target="../media/audio6.wav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1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9.png"/><Relationship Id="rId5" Type="http://schemas.openxmlformats.org/officeDocument/2006/relationships/audio" Target="../media/audio12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audio" Target="../media/audio16.wav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1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9.png"/><Relationship Id="rId5" Type="http://schemas.openxmlformats.org/officeDocument/2006/relationships/audio" Target="../media/audio12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audio" Target="../media/audio16.wav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8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11" Type="http://schemas.openxmlformats.org/officeDocument/2006/relationships/image" Target="../media/image16.png"/><Relationship Id="rId5" Type="http://schemas.openxmlformats.org/officeDocument/2006/relationships/audio" Target="../media/audio19.wav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audio18.wav"/><Relationship Id="rId9" Type="http://schemas.openxmlformats.org/officeDocument/2006/relationships/audio" Target="../media/audio22.wav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1857364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8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Wozu gehst du …? 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3429000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>
              <a:tabLst>
                <a:tab pos="179388" algn="l"/>
              </a:tabLst>
              <a:defRPr/>
            </a:pPr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Зачем</a:t>
            </a:r>
            <a:r>
              <a:rPr lang="en-US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идёшь …? </a:t>
            </a:r>
            <a:endParaRPr lang="ru-RU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0" y="2571744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CC"/>
                </a:solidFill>
                <a:cs typeface="Arial" charset="0"/>
              </a:rPr>
              <a:t>А теперь самостоятельно скажи,</a:t>
            </a:r>
          </a:p>
          <a:p>
            <a:pPr algn="ctr"/>
            <a:r>
              <a:rPr lang="ru-RU" sz="4800" b="1" i="1" dirty="0" smtClean="0">
                <a:solidFill>
                  <a:srgbClr val="0000CC"/>
                </a:solidFill>
                <a:cs typeface="Arial" charset="0"/>
              </a:rPr>
              <a:t>что тебе нужны эти вещи</a:t>
            </a:r>
            <a:endParaRPr lang="ru-RU" sz="4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a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85728"/>
            <a:ext cx="1928826" cy="1474984"/>
          </a:xfrm>
          <a:prstGeom prst="rect">
            <a:avLst/>
          </a:prstGeom>
        </p:spPr>
      </p:pic>
      <p:pic>
        <p:nvPicPr>
          <p:cNvPr id="15" name="Рисунок 14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8348" y="214290"/>
            <a:ext cx="1884549" cy="164763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38612" y="357166"/>
            <a:ext cx="1338261" cy="15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in-the-boo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0248" y="320081"/>
            <a:ext cx="1143008" cy="1622491"/>
          </a:xfrm>
          <a:prstGeom prst="rect">
            <a:avLst/>
          </a:prstGeom>
        </p:spPr>
      </p:pic>
      <p:pic>
        <p:nvPicPr>
          <p:cNvPr id="28" name="Рисунок 27" descr="ruler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6132" y="357166"/>
            <a:ext cx="1535921" cy="1596779"/>
          </a:xfrm>
          <a:prstGeom prst="rect">
            <a:avLst/>
          </a:prstGeom>
        </p:spPr>
      </p:pic>
      <p:pic>
        <p:nvPicPr>
          <p:cNvPr id="29" name="Рисунок 15" descr="platy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7768" y="285728"/>
            <a:ext cx="1430727" cy="162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53718" y="285728"/>
            <a:ext cx="1261405" cy="15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Auto.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Bild.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Heft.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Buch.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Lineal.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Kleid.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Hemd.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 Lin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 Kle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 Hem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4290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Закончи предложения: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8084" y="1071546"/>
          <a:ext cx="11953916" cy="4143404"/>
        </p:xfrm>
        <a:graphic>
          <a:graphicData uri="http://schemas.openxmlformats.org/drawingml/2006/table">
            <a:tbl>
              <a:tblPr/>
              <a:tblGrid>
                <a:gridCol w="8297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6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4340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Mathematikstunde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Turnstunde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Deutschstunde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Geographiestunde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Mathematikstunde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Biologiestunde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Malstunde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Geographiestunde ... 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Globus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 Lineal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Ball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 Wörterbuch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Mikroskop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Kalkulator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Atlas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 Album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38084" y="0"/>
            <a:ext cx="119539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Ответь на вопросы, как в образце: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54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Wozu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gehst du in die Bibliothek? (... ein Buch)</a:t>
            </a:r>
            <a:endParaRPr kumimoji="0" lang="de-DE" sz="5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8084" y="3857628"/>
            <a:ext cx="119539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54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Зачем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ты</a:t>
            </a:r>
            <a:r>
              <a:rPr kumimoji="0" lang="ru-RU" sz="5400" b="1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 идёшь в библиотеку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? (...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книга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Мне нужна книга.</a:t>
            </a:r>
            <a:endParaRPr kumimoji="0" lang="de-DE" sz="54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81290" y="2857496"/>
            <a:ext cx="931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Ich brauche ein Buch.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 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auf die Post? (... eine Briefmarke)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auf die Post?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 eine Briefmarke</a:t>
            </a: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85860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42900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Supermarkt?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(Brot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den Supermarkt? 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381356" y="528638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Ich brauche Brot.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29132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auf die Po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 eine Briefmar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en Super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Br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/>
      <p:bldP spid="20" grpId="0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Garten? (... eine Blume)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in den Garten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 eine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Blume.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Kindergarten? (... eine Puppe)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den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Kindergarten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81356" y="5500702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Ich brauche eine Puppe.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 den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 eine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en Kinder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ins Lehrerzimmer? (... eine Karte)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ins Lehrerzimmer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 eine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Karte.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7187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die Bibliothek? (... ein Wörterbuch)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die Bibliothek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81356" y="5500702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Ich brauche ein Wörterbuch.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s Lehrer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 eine Ka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 Wörter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die Klasse? (... ein Heft)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die Klasse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ein Heft.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64331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Supermarkt? (... Joghurt)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71488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den Supermarkt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81356" y="564357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Ich brauche Joghurt.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46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 die 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en Super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Joghu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Выясни причину. Не забывай об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обратном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порядке слов в вопросительном предложении.</a:t>
            </a:r>
            <a:endParaRPr kumimoji="0" lang="de-DE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214422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Ich gehe nicht in die Schule. (Krank?)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000240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Tx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Warum </a:t>
            </a:r>
            <a:r>
              <a:rPr lang="de-DE" sz="4800" b="1" i="1" u="dbl" dirty="0" smtClean="0">
                <a:solidFill>
                  <a:srgbClr val="FF0000"/>
                </a:solidFill>
              </a:rPr>
              <a:t>gehst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4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du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nicht in die Schule? </a:t>
            </a:r>
            <a:r>
              <a:rPr lang="de-DE" sz="4800" b="1" i="1" u="dbl" dirty="0" smtClean="0">
                <a:solidFill>
                  <a:srgbClr val="FF0000"/>
                </a:solidFill>
                <a:sym typeface="Symbol" pitchFamily="18" charset="2"/>
              </a:rPr>
              <a:t>Bist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4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du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krank?</a:t>
            </a:r>
            <a:endParaRPr kumimoji="0" lang="de-DE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85860"/>
            <a:ext cx="12192000" cy="2500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14338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Я не хожу в школу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. (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Больной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?)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000636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Tx/>
              <a:buChar char="•"/>
              <a:tabLst>
                <a:tab pos="180975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Почему ты не ходишь в школу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just">
              <a:tabLst>
                <a:tab pos="180975" algn="l"/>
              </a:tabLst>
            </a:pPr>
            <a:r>
              <a:rPr lang="ru-RU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Ты больной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?</a:t>
            </a:r>
            <a:endParaRPr kumimoji="0" lang="de-DE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143380"/>
            <a:ext cx="12192000" cy="2500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um gehst du nicht in die Schul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he nicht in die 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um gehst du nicht in die Schul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1435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gehe nicht in den Park. (Müde?)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1448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Warum gehst du nicht in den Park?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Bist du müde</a:t>
            </a: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71612"/>
            <a:ext cx="12192000" cy="214314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78619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Ich tanze nicht in der Diskothek. (</a:t>
            </a:r>
            <a:r>
              <a:rPr lang="de-DE" sz="44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Krank</a:t>
            </a:r>
            <a:r>
              <a:rPr lang="de-DE" sz="46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?)</a:t>
            </a:r>
            <a:endParaRPr lang="de-DE" sz="4600" b="1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Warum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tanz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du nicht in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der Diskothek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381356" y="5500702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Bist du krank?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643422"/>
            <a:ext cx="12192000" cy="221457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um gehst du nicht in den P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st du mü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rum tanzt du nicht in der Disk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st du k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522" y="285728"/>
            <a:ext cx="11882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i="1" dirty="0" smtClean="0">
                <a:solidFill>
                  <a:srgbClr val="0000CC"/>
                </a:solidFill>
              </a:rPr>
              <a:t>Ich brauche</a:t>
            </a:r>
            <a:r>
              <a:rPr lang="ru-RU" sz="4800" b="1" i="1" dirty="0" smtClean="0">
                <a:solidFill>
                  <a:srgbClr val="0000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</a:rPr>
              <a:t>eine</a:t>
            </a:r>
            <a:r>
              <a:rPr lang="de-DE" sz="4800" b="1" i="1" dirty="0" smtClean="0">
                <a:solidFill>
                  <a:srgbClr val="0000CC"/>
                </a:solidFill>
              </a:rPr>
              <a:t> Wohnung. </a:t>
            </a:r>
            <a:r>
              <a:rPr lang="uk-UA" sz="4800" b="1" i="1" dirty="0" smtClean="0"/>
              <a:t>— </a:t>
            </a:r>
            <a:r>
              <a:rPr lang="ru-RU" sz="4800" b="1" i="1" dirty="0" smtClean="0"/>
              <a:t>Мне нужна квартира</a:t>
            </a:r>
            <a:r>
              <a:rPr lang="de-DE" sz="4800" b="1" i="1" dirty="0" smtClean="0"/>
              <a:t>.</a:t>
            </a:r>
            <a:endParaRPr lang="ru-RU" sz="4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1916832"/>
            <a:ext cx="11882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i="1" dirty="0" smtClean="0">
                <a:solidFill>
                  <a:srgbClr val="0000CC"/>
                </a:solidFill>
              </a:rPr>
              <a:t>Ich brauche </a:t>
            </a:r>
            <a:r>
              <a:rPr lang="de-DE" sz="4800" b="1" i="1" dirty="0" smtClean="0">
                <a:solidFill>
                  <a:srgbClr val="FF0000"/>
                </a:solidFill>
              </a:rPr>
              <a:t>ein</a:t>
            </a:r>
            <a:r>
              <a:rPr lang="de-DE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4800" b="1" i="1" dirty="0" smtClean="0">
                <a:solidFill>
                  <a:srgbClr val="0000CC"/>
                </a:solidFill>
              </a:rPr>
              <a:t> Tisch. </a:t>
            </a:r>
            <a:r>
              <a:rPr lang="uk-UA" sz="4800" b="1" i="1" dirty="0" smtClean="0"/>
              <a:t>— </a:t>
            </a:r>
            <a:r>
              <a:rPr lang="ru-RU" sz="4800" b="1" i="1" dirty="0" smtClean="0"/>
              <a:t>Мне нужен стол.</a:t>
            </a:r>
            <a:endParaRPr lang="ru-RU" sz="4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3500438"/>
            <a:ext cx="11882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i="1" dirty="0" smtClean="0">
                <a:solidFill>
                  <a:srgbClr val="0000CC"/>
                </a:solidFill>
              </a:rPr>
              <a:t>Ich brauche</a:t>
            </a:r>
            <a:r>
              <a:rPr lang="ru-RU" sz="4800" b="1" i="1" dirty="0" smtClean="0">
                <a:solidFill>
                  <a:srgbClr val="0000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</a:rPr>
              <a:t>ein</a:t>
            </a:r>
            <a:r>
              <a:rPr lang="de-DE" sz="4800" b="1" i="1" dirty="0" smtClean="0">
                <a:solidFill>
                  <a:srgbClr val="0000CC"/>
                </a:solidFill>
              </a:rPr>
              <a:t> Kleid. </a:t>
            </a:r>
            <a:r>
              <a:rPr lang="uk-UA" sz="4800" b="1" i="1" dirty="0" smtClean="0"/>
              <a:t>— </a:t>
            </a:r>
            <a:r>
              <a:rPr lang="ru-RU" sz="4800" b="1" i="1" dirty="0" smtClean="0"/>
              <a:t>Мне нужно</a:t>
            </a:r>
            <a:r>
              <a:rPr lang="de-DE" sz="4800" b="1" i="1" dirty="0" smtClean="0"/>
              <a:t> </a:t>
            </a:r>
            <a:r>
              <a:rPr lang="ru-RU" sz="4800" b="1" i="1" dirty="0" smtClean="0"/>
              <a:t>платье.</a:t>
            </a:r>
            <a:endParaRPr lang="ru-RU" sz="4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i="1" dirty="0" smtClean="0">
                <a:solidFill>
                  <a:srgbClr val="FF0000"/>
                </a:solidFill>
              </a:rPr>
              <a:t>Was brauchst du?</a:t>
            </a:r>
          </a:p>
          <a:p>
            <a:pPr algn="ctr"/>
            <a:r>
              <a:rPr lang="de-DE" sz="5400" b="1" i="1" dirty="0" smtClean="0">
                <a:solidFill>
                  <a:srgbClr val="FF0000"/>
                </a:solidFill>
              </a:rPr>
              <a:t>Was brauchen Sie?</a:t>
            </a:r>
            <a:endParaRPr lang="de-DE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 Wohn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n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 Kle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1435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gehe nicht auf die Eisbahn. (Müde?)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1448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Warum gehst du nicht </a:t>
            </a: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auf die Eisbahn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Bist du müde</a:t>
            </a: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43050"/>
            <a:ext cx="12192000" cy="214314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92906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arbeite nicht im Garten. (Krank?)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85776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Warum arbeitest du nicht im Garten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381356" y="5786454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 smtClean="0">
                <a:ea typeface="Times New Roman" pitchFamily="18" charset="0"/>
                <a:cs typeface="Arial" pitchFamily="34" charset="0"/>
              </a:rPr>
              <a:t>Bist du krank?</a:t>
            </a: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57760"/>
            <a:ext cx="12192000" cy="200024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um gehst du nicht auf die Eisba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st du mü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rum arbeitest du nicht im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st du k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78579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Закончи предложения, как в образце. Спиши упражнение: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Du brauchst eine Briefmarke. </a:t>
            </a:r>
            <a:r>
              <a:rPr kumimoji="0" lang="de-DE" sz="4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Wohin gehst du?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Ich gehe auf die Post.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9522" y="857232"/>
            <a:ext cx="1188247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Du brauchst eine Torte. W... … …?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Du brauchst ein Buch. W... … …?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Du brauchst Tabletten. W... … …?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______________________________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(in den Supermarkt, in die Apotheke, in die Bibliothek)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71480"/>
            <a:ext cx="1219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Прочитай и переведи диалог. Выучи его наизусть.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Auf der 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Stra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ß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Dima: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Guten Tag, Natascha!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Natascha: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Guten Tag! Wohin gehst du?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Dima: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Ich gehe in den Park. Im Park sind jetzt viele Kinder. Und du, Natascha? Wohin gehst du?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Natascha: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Ich gehe in die Schulbibliothek. Ich brauche ein Buch.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oll00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0"/>
            <a:ext cx="1504008" cy="2113271"/>
          </a:xfrm>
          <a:prstGeom prst="rect">
            <a:avLst/>
          </a:prstGeom>
        </p:spPr>
      </p:pic>
      <p:pic>
        <p:nvPicPr>
          <p:cNvPr id="14" name="Рисунок 13" descr="newspap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1158" y="285728"/>
            <a:ext cx="1994807" cy="1729947"/>
          </a:xfrm>
          <a:prstGeom prst="rect">
            <a:avLst/>
          </a:prstGeom>
        </p:spPr>
      </p:pic>
      <p:pic>
        <p:nvPicPr>
          <p:cNvPr id="17" name="Рисунок 16" descr="lamp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38810" y="214290"/>
            <a:ext cx="1285884" cy="1849868"/>
          </a:xfrm>
          <a:prstGeom prst="rect">
            <a:avLst/>
          </a:prstGeom>
        </p:spPr>
      </p:pic>
      <p:pic>
        <p:nvPicPr>
          <p:cNvPr id="18" name="Рисунок 17" descr="cup00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95736" y="500042"/>
            <a:ext cx="1462927" cy="1495436"/>
          </a:xfrm>
          <a:prstGeom prst="rect">
            <a:avLst/>
          </a:prstGeom>
        </p:spPr>
      </p:pic>
      <p:pic>
        <p:nvPicPr>
          <p:cNvPr id="19" name="Рисунок 11" descr="cloc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7570" y="214290"/>
            <a:ext cx="18535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ag-red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6396" y="0"/>
            <a:ext cx="1347459" cy="2001415"/>
          </a:xfrm>
          <a:prstGeom prst="rect">
            <a:avLst/>
          </a:prstGeom>
        </p:spPr>
      </p:pic>
      <p:pic>
        <p:nvPicPr>
          <p:cNvPr id="22" name="Рисунок 21" descr="gerbera-flower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525156" y="500042"/>
            <a:ext cx="1466728" cy="1585987"/>
          </a:xfrm>
          <a:prstGeom prst="rect">
            <a:avLst/>
          </a:prstGeom>
        </p:spPr>
      </p:pic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Puppe.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Zeitung.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Tasse.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Lampe.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Uhr.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Tasche.</a:t>
            </a: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Blume.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 Zeit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 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 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 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0" y="2571744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CC"/>
                </a:solidFill>
                <a:cs typeface="Arial" charset="0"/>
              </a:rPr>
              <a:t>А теперь самостоятельно скажи,</a:t>
            </a:r>
          </a:p>
          <a:p>
            <a:pPr algn="ctr"/>
            <a:r>
              <a:rPr lang="ru-RU" sz="4800" b="1" i="1" dirty="0" smtClean="0">
                <a:solidFill>
                  <a:srgbClr val="0000CC"/>
                </a:solidFill>
                <a:cs typeface="Arial" charset="0"/>
              </a:rPr>
              <a:t>что тебе нужны эти вещи</a:t>
            </a:r>
            <a:endParaRPr lang="ru-RU" sz="4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oll00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0"/>
            <a:ext cx="1504008" cy="2113271"/>
          </a:xfrm>
          <a:prstGeom prst="rect">
            <a:avLst/>
          </a:prstGeom>
        </p:spPr>
      </p:pic>
      <p:pic>
        <p:nvPicPr>
          <p:cNvPr id="14" name="Рисунок 13" descr="newspap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1158" y="285728"/>
            <a:ext cx="1994807" cy="1729947"/>
          </a:xfrm>
          <a:prstGeom prst="rect">
            <a:avLst/>
          </a:prstGeom>
        </p:spPr>
      </p:pic>
      <p:pic>
        <p:nvPicPr>
          <p:cNvPr id="17" name="Рисунок 16" descr="lamp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38810" y="214290"/>
            <a:ext cx="1285884" cy="1849868"/>
          </a:xfrm>
          <a:prstGeom prst="rect">
            <a:avLst/>
          </a:prstGeom>
        </p:spPr>
      </p:pic>
      <p:pic>
        <p:nvPicPr>
          <p:cNvPr id="18" name="Рисунок 17" descr="cup00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95736" y="500042"/>
            <a:ext cx="1462927" cy="1495436"/>
          </a:xfrm>
          <a:prstGeom prst="rect">
            <a:avLst/>
          </a:prstGeom>
        </p:spPr>
      </p:pic>
      <p:pic>
        <p:nvPicPr>
          <p:cNvPr id="19" name="Рисунок 11" descr="cloc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7570" y="214290"/>
            <a:ext cx="18535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ag-red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6396" y="0"/>
            <a:ext cx="1347459" cy="2001415"/>
          </a:xfrm>
          <a:prstGeom prst="rect">
            <a:avLst/>
          </a:prstGeom>
        </p:spPr>
      </p:pic>
      <p:pic>
        <p:nvPicPr>
          <p:cNvPr id="22" name="Рисунок 21" descr="gerbera-flower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525156" y="500042"/>
            <a:ext cx="1466728" cy="1585987"/>
          </a:xfrm>
          <a:prstGeom prst="rect">
            <a:avLst/>
          </a:prstGeom>
        </p:spPr>
      </p:pic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Puppe.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Zeitung.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Tasse.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Lampe.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Uhr.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Tasche.</a:t>
            </a: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Blume.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 Zeit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 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 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 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ll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14290"/>
            <a:ext cx="1571636" cy="1571636"/>
          </a:xfrm>
          <a:prstGeom prst="rect">
            <a:avLst/>
          </a:prstGeom>
        </p:spPr>
      </p:pic>
      <p:pic>
        <p:nvPicPr>
          <p:cNvPr id="12" name="Рисунок 11" descr="stul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5736" y="214290"/>
            <a:ext cx="1429318" cy="1857388"/>
          </a:xfrm>
          <a:prstGeom prst="rect">
            <a:avLst/>
          </a:prstGeom>
        </p:spPr>
      </p:pic>
      <p:pic>
        <p:nvPicPr>
          <p:cNvPr id="13" name="Рисунок 12" descr="стол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95472" y="214290"/>
            <a:ext cx="1857388" cy="170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ookca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38810" y="214290"/>
            <a:ext cx="1096134" cy="1869875"/>
          </a:xfrm>
          <a:prstGeom prst="rect">
            <a:avLst/>
          </a:prstGeom>
        </p:spPr>
      </p:pic>
      <p:pic>
        <p:nvPicPr>
          <p:cNvPr id="20" name="Рисунок 7" descr="umbrell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4694" y="285728"/>
            <a:ext cx="1706983" cy="17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pencil-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10644" y="285728"/>
            <a:ext cx="1218009" cy="1771650"/>
          </a:xfrm>
          <a:prstGeom prst="rect">
            <a:avLst/>
          </a:prstGeom>
        </p:spPr>
      </p:pic>
      <p:pic>
        <p:nvPicPr>
          <p:cNvPr id="27" name="Рисунок 26" descr="pen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239404" y="428604"/>
            <a:ext cx="1435417" cy="1505295"/>
          </a:xfrm>
          <a:prstGeom prst="rect">
            <a:avLst/>
          </a:prstGeom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Ball.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Tisch.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Stuhl.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Bücherschrank.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Regenschirm.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Bleistift.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Kugelschreiber.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n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n 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n Bü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n Regenschi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n Bleisti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n Kugelschre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0" y="2571744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CC"/>
                </a:solidFill>
                <a:cs typeface="Arial" charset="0"/>
              </a:rPr>
              <a:t>А теперь самостоятельно скажи,</a:t>
            </a:r>
          </a:p>
          <a:p>
            <a:pPr algn="ctr"/>
            <a:r>
              <a:rPr lang="ru-RU" sz="4800" b="1" i="1" dirty="0" smtClean="0">
                <a:solidFill>
                  <a:srgbClr val="0000CC"/>
                </a:solidFill>
                <a:cs typeface="Arial" charset="0"/>
              </a:rPr>
              <a:t>что тебе нужны эти вещи</a:t>
            </a:r>
            <a:endParaRPr lang="ru-RU" sz="4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ll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14290"/>
            <a:ext cx="1571636" cy="1571636"/>
          </a:xfrm>
          <a:prstGeom prst="rect">
            <a:avLst/>
          </a:prstGeom>
        </p:spPr>
      </p:pic>
      <p:pic>
        <p:nvPicPr>
          <p:cNvPr id="12" name="Рисунок 11" descr="stul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5736" y="214290"/>
            <a:ext cx="1429318" cy="1857388"/>
          </a:xfrm>
          <a:prstGeom prst="rect">
            <a:avLst/>
          </a:prstGeom>
        </p:spPr>
      </p:pic>
      <p:pic>
        <p:nvPicPr>
          <p:cNvPr id="13" name="Рисунок 12" descr="стол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95472" y="214290"/>
            <a:ext cx="1857388" cy="170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ookca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38810" y="214290"/>
            <a:ext cx="1096134" cy="1869875"/>
          </a:xfrm>
          <a:prstGeom prst="rect">
            <a:avLst/>
          </a:prstGeom>
        </p:spPr>
      </p:pic>
      <p:pic>
        <p:nvPicPr>
          <p:cNvPr id="20" name="Рисунок 7" descr="umbrell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4694" y="285728"/>
            <a:ext cx="1706983" cy="17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pencil-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10644" y="285728"/>
            <a:ext cx="1218009" cy="1771650"/>
          </a:xfrm>
          <a:prstGeom prst="rect">
            <a:avLst/>
          </a:prstGeom>
        </p:spPr>
      </p:pic>
      <p:pic>
        <p:nvPicPr>
          <p:cNvPr id="27" name="Рисунок 26" descr="pen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239404" y="428604"/>
            <a:ext cx="1435417" cy="1505295"/>
          </a:xfrm>
          <a:prstGeom prst="rect">
            <a:avLst/>
          </a:prstGeom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Ball.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Tisch.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Stuhl.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Bücherschrank.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Regenschirm.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Bleistift.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Kugelschreiber.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n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n 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n Bü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n Regenschi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n Bleisti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n Kugelschre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a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85728"/>
            <a:ext cx="1928826" cy="1474984"/>
          </a:xfrm>
          <a:prstGeom prst="rect">
            <a:avLst/>
          </a:prstGeom>
        </p:spPr>
      </p:pic>
      <p:pic>
        <p:nvPicPr>
          <p:cNvPr id="15" name="Рисунок 14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8348" y="214290"/>
            <a:ext cx="1884549" cy="164763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38612" y="357166"/>
            <a:ext cx="1338261" cy="15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in-the-boo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0248" y="320081"/>
            <a:ext cx="1143008" cy="1622491"/>
          </a:xfrm>
          <a:prstGeom prst="rect">
            <a:avLst/>
          </a:prstGeom>
        </p:spPr>
      </p:pic>
      <p:pic>
        <p:nvPicPr>
          <p:cNvPr id="28" name="Рисунок 27" descr="ruler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6132" y="357166"/>
            <a:ext cx="1535921" cy="1596779"/>
          </a:xfrm>
          <a:prstGeom prst="rect">
            <a:avLst/>
          </a:prstGeom>
        </p:spPr>
      </p:pic>
      <p:pic>
        <p:nvPicPr>
          <p:cNvPr id="29" name="Рисунок 15" descr="platy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7768" y="285728"/>
            <a:ext cx="1430727" cy="162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53718" y="285728"/>
            <a:ext cx="1261405" cy="15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Auto.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Bild.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Heft.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Buch.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Lineal.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Kleid.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 smtClean="0">
                <a:solidFill>
                  <a:srgbClr val="006600"/>
                </a:solidFill>
                <a:cs typeface="Arial" pitchFamily="34" charset="0"/>
              </a:rPr>
              <a:t> Hemd.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 Lin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 Kle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 Hem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RESOURCE_PATHS_HASH" val="b5c53bff164ca3da6db65ab7b059bec641b41"/>
  <p:tag name="ISPRING_RESOURCE_PATHS_HASH_PRESENTER" val="2a425c3f4f39e0588553a7d7b8aa733321c47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17317</TotalTime>
  <Words>854</Words>
  <Application>Microsoft Office PowerPoint</Application>
  <PresentationFormat>Произвольный</PresentationFormat>
  <Paragraphs>159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Stunde_23</dc:title>
  <dc:creator>Admin</dc:creator>
  <cp:lastModifiedBy>Admin</cp:lastModifiedBy>
  <cp:revision>4347</cp:revision>
  <dcterms:created xsi:type="dcterms:W3CDTF">2010-08-02T17:52:52Z</dcterms:created>
  <dcterms:modified xsi:type="dcterms:W3CDTF">2022-05-20T10:39:17Z</dcterms:modified>
</cp:coreProperties>
</file>